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83" r:id="rId5"/>
    <p:sldId id="282" r:id="rId6"/>
    <p:sldId id="260" r:id="rId7"/>
    <p:sldId id="261" r:id="rId8"/>
    <p:sldId id="262" r:id="rId9"/>
    <p:sldId id="268" r:id="rId10"/>
    <p:sldId id="267" r:id="rId11"/>
    <p:sldId id="269" r:id="rId12"/>
    <p:sldId id="272" r:id="rId13"/>
    <p:sldId id="274" r:id="rId14"/>
    <p:sldId id="275" r:id="rId15"/>
    <p:sldId id="277" r:id="rId16"/>
    <p:sldId id="278" r:id="rId17"/>
    <p:sldId id="279" r:id="rId18"/>
    <p:sldId id="276" r:id="rId19"/>
    <p:sldId id="259" r:id="rId20"/>
    <p:sldId id="264" r:id="rId21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A0E82-7C5C-44E1-B75F-ACD4EDF7682E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65FCA-07DA-4AA2-8E56-0B13A31491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1218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BD67B-1454-49B2-9740-03DFDF48FD6C}" type="datetimeFigureOut">
              <a:rPr lang="it-IT" smtClean="0"/>
              <a:t>28/01/2016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F8414-E57D-4E28-9111-A4D1911C25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33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44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0E337D-531B-4D04-AC99-D8829910D160}" type="datetime1">
              <a:rPr lang="it-IT" smtClean="0"/>
              <a:t>28/01/2016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6447-E132-4434-803E-2CFD6F3BE507}" type="datetime1">
              <a:rPr lang="it-IT" smtClean="0"/>
              <a:t>28/01/2016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A13E-1DE8-492D-92AD-31AA2A38BD5A}" type="datetime1">
              <a:rPr lang="it-IT" smtClean="0"/>
              <a:t>28/01/2016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0F35-D35B-4E5A-A592-73493D426AD7}" type="datetime1">
              <a:rPr lang="it-IT" smtClean="0"/>
              <a:t>28/01/2016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F478F4-791E-497D-8479-3A9622A772B8}" type="datetime1">
              <a:rPr lang="it-IT" smtClean="0"/>
              <a:t>28/01/2016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880F-03E3-4156-ACB1-193463DBF7D1}" type="datetime1">
              <a:rPr lang="it-IT" smtClean="0"/>
              <a:t>28/01/2016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E494-E0C6-48A4-A84F-AEC28F6DCBE0}" type="datetime1">
              <a:rPr lang="it-IT" smtClean="0"/>
              <a:t>28/01/2016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E8D-26AD-4CE7-8020-E325CF3771A6}" type="datetime1">
              <a:rPr lang="it-IT" smtClean="0"/>
              <a:t>28/01/2016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EA0-F88F-4F9E-8608-34AEB5997412}" type="datetime1">
              <a:rPr lang="it-IT" smtClean="0"/>
              <a:t>28/01/2016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3CA-5754-4F96-9D56-AFB6D577B5DC}" type="datetime1">
              <a:rPr lang="it-IT" smtClean="0"/>
              <a:t>28/01/2016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30C1-DC26-4783-B5F0-99446DB96F3E}" type="datetime1">
              <a:rPr lang="it-IT" smtClean="0"/>
              <a:t>28/01/2016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8C27C31-687E-4AD1-A300-4E7F20C2A945}" type="datetime1">
              <a:rPr lang="it-IT" smtClean="0"/>
              <a:t>28/01/2016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r>
              <a:rPr lang="it-IT" dirty="0" smtClean="0"/>
              <a:t>Senigallia, 28.01.2016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 smtClean="0"/>
              <a:t>PROGETTO </a:t>
            </a:r>
            <a:r>
              <a:rPr lang="it-IT" sz="5400" dirty="0" err="1" smtClean="0"/>
              <a:t>Primes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3886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44216"/>
            <a:ext cx="8435280" cy="5141168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Responsabile: </a:t>
            </a:r>
            <a:r>
              <a:rPr lang="it-IT" sz="3200" b="1" u="sng" dirty="0" smtClean="0"/>
              <a:t>Regione Marche</a:t>
            </a:r>
          </a:p>
          <a:p>
            <a:pPr lvl="1"/>
            <a:r>
              <a:rPr lang="it-IT" sz="2000" dirty="0" smtClean="0"/>
              <a:t>Protocollo </a:t>
            </a:r>
            <a:r>
              <a:rPr lang="it-IT" sz="2000" dirty="0"/>
              <a:t>omogeneizzazione dei dati e valutazione del rischio </a:t>
            </a:r>
          </a:p>
          <a:p>
            <a:pPr lvl="2"/>
            <a:r>
              <a:rPr lang="it-IT" sz="1800" dirty="0" smtClean="0"/>
              <a:t>tipologia </a:t>
            </a:r>
            <a:r>
              <a:rPr lang="it-IT" sz="1800" dirty="0"/>
              <a:t>di eventi monitorati, soglie, indicatori, procedure di acquisizione dati </a:t>
            </a:r>
            <a:endParaRPr lang="it-IT" sz="1800" dirty="0" smtClean="0"/>
          </a:p>
          <a:p>
            <a:pPr lvl="1"/>
            <a:r>
              <a:rPr lang="it-IT" sz="2000" dirty="0" smtClean="0"/>
              <a:t>Protocollo omogeneizzazione procedure di allertamento</a:t>
            </a:r>
          </a:p>
          <a:p>
            <a:pPr lvl="2"/>
            <a:r>
              <a:rPr lang="it-IT" sz="1800" dirty="0" smtClean="0"/>
              <a:t>codice colore, fasi operative conseguenti ecc.</a:t>
            </a:r>
          </a:p>
          <a:p>
            <a:pPr lvl="1"/>
            <a:r>
              <a:rPr lang="it-IT" sz="2000" dirty="0" smtClean="0"/>
              <a:t>Protocollo </a:t>
            </a:r>
            <a:r>
              <a:rPr lang="it-IT" sz="2000" dirty="0" err="1" smtClean="0"/>
              <a:t>omogenizzazione</a:t>
            </a:r>
            <a:r>
              <a:rPr lang="it-IT" sz="2000" dirty="0" smtClean="0"/>
              <a:t> procedure di comunicazione</a:t>
            </a:r>
          </a:p>
          <a:p>
            <a:pPr lvl="2"/>
            <a:r>
              <a:rPr lang="it-IT" sz="1800" dirty="0" smtClean="0"/>
              <a:t>Terminologie, stakeholder, messaggi, strumenti ecc.</a:t>
            </a:r>
          </a:p>
          <a:p>
            <a:pPr lvl="1"/>
            <a:r>
              <a:rPr lang="it-IT" sz="2000" dirty="0" smtClean="0"/>
              <a:t>Creazione di 3 gruppi di lavoro (</a:t>
            </a:r>
            <a:r>
              <a:rPr lang="it-IT" sz="2000" dirty="0" err="1" smtClean="0"/>
              <a:t>boards</a:t>
            </a:r>
            <a:r>
              <a:rPr lang="it-IT" sz="2000" dirty="0" smtClean="0"/>
              <a:t>) transregionali per la realizzazione dei protocolli</a:t>
            </a:r>
            <a:endParaRPr lang="it-IT" sz="2000" dirty="0"/>
          </a:p>
          <a:p>
            <a:endParaRPr lang="it-IT" sz="2400" dirty="0" smtClean="0"/>
          </a:p>
          <a:p>
            <a:pPr lvl="1"/>
            <a:endParaRPr lang="it-IT" sz="2000" dirty="0"/>
          </a:p>
          <a:p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C1. Integrazione dei sistemi di allertamento</a:t>
            </a:r>
          </a:p>
        </p:txBody>
      </p:sp>
    </p:spTree>
    <p:extLst>
      <p:ext uri="{BB962C8B-B14F-4D97-AF65-F5344CB8AC3E}">
        <p14:creationId xmlns:p14="http://schemas.microsoft.com/office/powerpoint/2010/main" val="1733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</a:t>
            </a:r>
            <a:r>
              <a:rPr lang="it-IT" sz="3200" b="1" dirty="0" smtClean="0"/>
              <a:t>C2. Strumento </a:t>
            </a:r>
            <a:r>
              <a:rPr lang="it-IT" sz="3200" b="1" dirty="0"/>
              <a:t>TOOL KIT e Web PORTAL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95536" y="1744216"/>
            <a:ext cx="8435280" cy="514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sz="2800" dirty="0"/>
              <a:t>Responsabile: Regione EMR – Difesa Suolo</a:t>
            </a:r>
          </a:p>
          <a:p>
            <a:endParaRPr lang="it-IT" sz="2800" dirty="0"/>
          </a:p>
          <a:p>
            <a:pPr lvl="1"/>
            <a:r>
              <a:rPr lang="it-IT" sz="2400" dirty="0"/>
              <a:t>Sito Web condiviso tra 3 regioni per la pubblicazione di dati meteo-idro-pluviometrici, previsioni, comunicazioni, piani, bollettini ecc.</a:t>
            </a:r>
          </a:p>
          <a:p>
            <a:pPr lvl="1"/>
            <a:r>
              <a:rPr lang="it-IT" sz="2400" dirty="0"/>
              <a:t>Sito aggiornato collaborativamente dalle regioni</a:t>
            </a:r>
          </a:p>
          <a:p>
            <a:pPr lvl="1"/>
            <a:r>
              <a:rPr lang="it-IT" sz="2400" dirty="0"/>
              <a:t>Migliorare comunicazione con il cittadino</a:t>
            </a:r>
          </a:p>
          <a:p>
            <a:pPr lvl="1"/>
            <a:r>
              <a:rPr lang="it-IT" sz="2400" dirty="0"/>
              <a:t>Portale consentirà di comunicare al cittadino di partecipare nello sviluppo dei piani di adattamento</a:t>
            </a:r>
          </a:p>
          <a:p>
            <a:endParaRPr lang="it-IT" sz="2800" dirty="0"/>
          </a:p>
          <a:p>
            <a:pPr lvl="1"/>
            <a:endParaRPr lang="it-IT" sz="24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816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</a:t>
            </a:r>
            <a:r>
              <a:rPr lang="it-IT" sz="3200" b="1" dirty="0" smtClean="0"/>
              <a:t>C3. WP Piani </a:t>
            </a:r>
            <a:r>
              <a:rPr lang="it-IT" sz="3200" b="1" dirty="0"/>
              <a:t>locali </a:t>
            </a:r>
            <a:r>
              <a:rPr lang="it-IT" sz="3200" b="1" dirty="0" smtClean="0"/>
              <a:t>di </a:t>
            </a:r>
            <a:r>
              <a:rPr lang="it-IT" sz="3200" b="1" dirty="0"/>
              <a:t>adattamento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65650" y="1628800"/>
            <a:ext cx="8598838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Responsabile: </a:t>
            </a:r>
            <a:r>
              <a:rPr lang="it-IT" u="sng" dirty="0"/>
              <a:t>ARPA </a:t>
            </a:r>
            <a:r>
              <a:rPr lang="it-IT" u="sng" dirty="0" smtClean="0"/>
              <a:t>EMR</a:t>
            </a:r>
            <a:endParaRPr lang="it-IT" u="sng" dirty="0"/>
          </a:p>
          <a:p>
            <a:pPr lvl="1"/>
            <a:r>
              <a:rPr lang="it-IT" dirty="0"/>
              <a:t>Coinvolgere i cittadini sui bacini pilota </a:t>
            </a:r>
          </a:p>
          <a:p>
            <a:pPr lvl="1"/>
            <a:r>
              <a:rPr lang="it-IT" dirty="0"/>
              <a:t>Workshop di animazione sociale per la redazione di piani di adattamento tramite il Web Portal</a:t>
            </a:r>
          </a:p>
          <a:p>
            <a:pPr lvl="2"/>
            <a:r>
              <a:rPr lang="it-IT" dirty="0"/>
              <a:t>Almeno 3 workshop per ogni regione </a:t>
            </a:r>
          </a:p>
          <a:p>
            <a:pPr lvl="2"/>
            <a:r>
              <a:rPr lang="it-IT" dirty="0"/>
              <a:t>Organizzati in collaborazione con autorità locali</a:t>
            </a:r>
          </a:p>
          <a:p>
            <a:pPr lvl="2"/>
            <a:r>
              <a:rPr lang="it-IT" dirty="0"/>
              <a:t>Modalità seminariale ed interattiva nell'uso del portale</a:t>
            </a:r>
          </a:p>
          <a:p>
            <a:pPr lvl="1"/>
            <a:r>
              <a:rPr lang="it-IT" dirty="0"/>
              <a:t>Creazione piani di adattamento climatico Local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Adapt</a:t>
            </a:r>
            <a:r>
              <a:rPr lang="it-IT" dirty="0"/>
              <a:t> Action Plan entro 1 mese dai workshop</a:t>
            </a:r>
          </a:p>
          <a:p>
            <a:pPr lvl="2"/>
            <a:r>
              <a:rPr lang="it-IT" dirty="0"/>
              <a:t>Realizzati dai comuni insieme ai cittadini sulla base delle linee guida dettate da PRIMES</a:t>
            </a:r>
          </a:p>
          <a:p>
            <a:pPr lvl="2"/>
            <a:r>
              <a:rPr lang="it-IT" dirty="0"/>
              <a:t>Con indicate azioni di breve medio e lungo periodo come pulizie fluviali, ristrutturazioni, reti ecologiche e delle priorità</a:t>
            </a:r>
          </a:p>
          <a:p>
            <a:pPr lvl="2"/>
            <a:r>
              <a:rPr lang="it-IT" dirty="0"/>
              <a:t>Piani da adottare da parte dei comuni entro la fine del progetto integrandoli nei piani di protezione civile</a:t>
            </a:r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25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</a:t>
            </a:r>
            <a:r>
              <a:rPr lang="it-IT" sz="3200" b="1" dirty="0" smtClean="0"/>
              <a:t>C3. WP Piani </a:t>
            </a:r>
            <a:r>
              <a:rPr lang="it-IT" sz="3200" b="1" dirty="0"/>
              <a:t>locali </a:t>
            </a:r>
            <a:r>
              <a:rPr lang="it-IT" sz="3200" b="1" dirty="0" smtClean="0"/>
              <a:t>di </a:t>
            </a:r>
            <a:r>
              <a:rPr lang="it-IT" sz="3200" b="1" dirty="0"/>
              <a:t>adattamento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95536" y="1888232"/>
            <a:ext cx="843528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spc="100" baseline="0">
                <a:solidFill>
                  <a:schemeClr val="tx2"/>
                </a:solidFill>
              </a:defRPr>
            </a:lvl2pPr>
            <a:lvl3pPr marL="822960" lvl="2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pPr lvl="1"/>
            <a:r>
              <a:rPr lang="it-IT" dirty="0"/>
              <a:t>Esercitazioni ed azioni pilota nelle aree target</a:t>
            </a:r>
          </a:p>
          <a:p>
            <a:pPr lvl="2"/>
            <a:r>
              <a:rPr lang="it-IT" dirty="0"/>
              <a:t>Marche: Senigallia, San Benedetto del Tronto; EMR: Santerno, Lido di Savio, Reno; Abruzzo: Torno di Sangro, Scerne di Pineto.</a:t>
            </a:r>
          </a:p>
          <a:p>
            <a:pPr lvl="2"/>
            <a:r>
              <a:rPr lang="it-IT" dirty="0" err="1"/>
              <a:t>Debriefing</a:t>
            </a:r>
            <a:r>
              <a:rPr lang="it-IT" dirty="0"/>
              <a:t> con valutazione della cittadinanza</a:t>
            </a:r>
          </a:p>
          <a:p>
            <a:pPr lvl="2"/>
            <a:r>
              <a:rPr lang="it-IT" dirty="0"/>
              <a:t>Azione dimostrativa pilota nei comuni che avranno realizzato il piano (es. pulizia fiumi, barriere antiallagamento)</a:t>
            </a:r>
          </a:p>
          <a:p>
            <a:pPr lvl="1"/>
            <a:r>
              <a:rPr lang="it-IT" dirty="0"/>
              <a:t>Premiazione del migliore piano e della comunità più resiliente durante la conferenza finale del progetto</a:t>
            </a:r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80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</a:t>
            </a:r>
            <a:r>
              <a:rPr lang="it-IT" sz="3200" b="1" dirty="0" smtClean="0"/>
              <a:t>D1 Percezione </a:t>
            </a:r>
            <a:r>
              <a:rPr lang="it-IT" sz="3200" b="1" dirty="0"/>
              <a:t>rischio e analisi resilienza 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1700808"/>
            <a:ext cx="843528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Responsabile: </a:t>
            </a:r>
            <a:r>
              <a:rPr lang="it-IT" u="sng" dirty="0"/>
              <a:t>Università Politecnica delle </a:t>
            </a:r>
            <a:r>
              <a:rPr lang="it-IT" u="sng" dirty="0" smtClean="0"/>
              <a:t>Marche</a:t>
            </a:r>
            <a:endParaRPr lang="it-IT" u="sng" dirty="0"/>
          </a:p>
          <a:p>
            <a:pPr lvl="1"/>
            <a:r>
              <a:rPr lang="it-IT" dirty="0"/>
              <a:t>Valutazione tramite questionari e Toolkit della percezione del rischio e della resilienza</a:t>
            </a:r>
          </a:p>
          <a:p>
            <a:pPr lvl="1"/>
            <a:r>
              <a:rPr lang="it-IT" dirty="0"/>
              <a:t>Valutazione ex-ante ed ex-post e del </a:t>
            </a:r>
            <a:r>
              <a:rPr lang="it-IT" dirty="0" err="1"/>
              <a:t>CDRi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 err="1"/>
              <a:t>Milestones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Distribuzione del questionario alla popolazione e gli </a:t>
            </a:r>
            <a:r>
              <a:rPr lang="it-IT" dirty="0" err="1"/>
              <a:t>stakeholders</a:t>
            </a:r>
            <a:endParaRPr lang="it-IT" dirty="0"/>
          </a:p>
          <a:p>
            <a:r>
              <a:rPr lang="it-IT" dirty="0"/>
              <a:t>Output</a:t>
            </a:r>
          </a:p>
          <a:p>
            <a:pPr lvl="1"/>
            <a:r>
              <a:rPr lang="it-IT" dirty="0"/>
              <a:t>Documento analisi della percezione del rischio</a:t>
            </a:r>
          </a:p>
          <a:p>
            <a:pPr lvl="1"/>
            <a:r>
              <a:rPr lang="it-IT" dirty="0" err="1"/>
              <a:t>Docuemtno</a:t>
            </a:r>
            <a:r>
              <a:rPr lang="it-IT" dirty="0"/>
              <a:t> analisi della resilienza delle comunità coinvolte</a:t>
            </a:r>
          </a:p>
          <a:p>
            <a:pPr lvl="1"/>
            <a:r>
              <a:rPr lang="it-IT" dirty="0"/>
              <a:t>Numero questionari distribuiti e risorse umane impiegate </a:t>
            </a:r>
          </a:p>
          <a:p>
            <a:r>
              <a:rPr lang="it-IT" dirty="0"/>
              <a:t>Persone</a:t>
            </a:r>
          </a:p>
          <a:p>
            <a:pPr lvl="1"/>
            <a:r>
              <a:rPr lang="it-IT" dirty="0"/>
              <a:t> Balducci, Abeti, Ferretti, Tiberi </a:t>
            </a:r>
          </a:p>
        </p:txBody>
      </p:sp>
    </p:spTree>
    <p:extLst>
      <p:ext uri="{BB962C8B-B14F-4D97-AF65-F5344CB8AC3E}">
        <p14:creationId xmlns:p14="http://schemas.microsoft.com/office/powerpoint/2010/main" val="3058335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/>
              <a:t>WP </a:t>
            </a:r>
            <a:r>
              <a:rPr lang="it-IT" sz="3200" b="1" dirty="0" smtClean="0"/>
              <a:t>D2 Impatti </a:t>
            </a:r>
            <a:r>
              <a:rPr lang="it-IT" sz="3200" b="1" dirty="0"/>
              <a:t>sull’economia </a:t>
            </a:r>
            <a:r>
              <a:rPr lang="it-IT" sz="3200" b="1" dirty="0" smtClean="0"/>
              <a:t>e </a:t>
            </a:r>
            <a:r>
              <a:rPr lang="it-IT" sz="3200" b="1" dirty="0"/>
              <a:t>sull’ambiente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1700808"/>
            <a:ext cx="8280920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Responsabile: </a:t>
            </a:r>
            <a:r>
              <a:rPr lang="it-IT" u="sng" dirty="0"/>
              <a:t>Università Politecnica delle Marche</a:t>
            </a:r>
          </a:p>
          <a:p>
            <a:pPr lvl="1"/>
            <a:r>
              <a:rPr lang="it-IT" dirty="0" smtClean="0"/>
              <a:t>Monitoraggio </a:t>
            </a:r>
            <a:r>
              <a:rPr lang="it-IT" dirty="0"/>
              <a:t>e valutazione con indicatori di tipo ambientale, procedurale e socio economico</a:t>
            </a:r>
          </a:p>
          <a:p>
            <a:r>
              <a:rPr lang="it-IT" dirty="0" err="1" smtClean="0"/>
              <a:t>Milestones</a:t>
            </a:r>
            <a:r>
              <a:rPr lang="it-IT" dirty="0" smtClean="0"/>
              <a:t> </a:t>
            </a:r>
            <a:endParaRPr lang="it-IT" dirty="0"/>
          </a:p>
          <a:p>
            <a:pPr lvl="1"/>
            <a:r>
              <a:rPr lang="it-IT" dirty="0"/>
              <a:t>Definizione degli indicatori da analizzare </a:t>
            </a:r>
            <a:r>
              <a:rPr lang="it-IT" dirty="0" err="1"/>
              <a:t>pre</a:t>
            </a:r>
            <a:r>
              <a:rPr lang="it-IT" dirty="0"/>
              <a:t> ed ex-post</a:t>
            </a:r>
          </a:p>
          <a:p>
            <a:pPr lvl="1"/>
            <a:r>
              <a:rPr lang="it-IT" dirty="0"/>
              <a:t>Raccolta ed analisi dei dati</a:t>
            </a:r>
          </a:p>
          <a:p>
            <a:r>
              <a:rPr lang="it-IT" dirty="0"/>
              <a:t>Output</a:t>
            </a:r>
          </a:p>
          <a:p>
            <a:pPr lvl="1"/>
            <a:r>
              <a:rPr lang="it-IT" dirty="0"/>
              <a:t>Documento analisi dell'impatto</a:t>
            </a:r>
          </a:p>
          <a:p>
            <a:pPr lvl="1"/>
            <a:r>
              <a:rPr lang="it-IT" dirty="0"/>
              <a:t>Numero di ambienti, attività , settori economici coinvolti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13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73616" cy="1143000"/>
          </a:xfrm>
        </p:spPr>
        <p:txBody>
          <a:bodyPr>
            <a:noAutofit/>
          </a:bodyPr>
          <a:lstStyle/>
          <a:p>
            <a:pPr algn="l"/>
            <a:r>
              <a:rPr lang="it-IT" sz="3200" b="1" dirty="0" smtClean="0"/>
              <a:t>WP E1. </a:t>
            </a:r>
            <a:r>
              <a:rPr lang="it-IT" sz="3200" b="1" dirty="0"/>
              <a:t>Disseminazione dei risultati del </a:t>
            </a:r>
            <a:r>
              <a:rPr lang="it-IT" sz="3200" b="1" dirty="0" smtClean="0"/>
              <a:t>progetto</a:t>
            </a:r>
            <a:r>
              <a:rPr lang="it-IT" sz="3200" b="1" dirty="0"/>
              <a:t/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1628800"/>
            <a:ext cx="843528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it-IT"/>
            </a:defPPr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Responsabile: </a:t>
            </a:r>
            <a:r>
              <a:rPr lang="it-IT" u="sng" dirty="0"/>
              <a:t>Regione EMR – Agenzia PC</a:t>
            </a:r>
          </a:p>
          <a:p>
            <a:pPr lvl="1"/>
            <a:r>
              <a:rPr lang="it-IT" dirty="0" smtClean="0"/>
              <a:t>Redazione </a:t>
            </a:r>
            <a:r>
              <a:rPr lang="it-IT" dirty="0"/>
              <a:t>di un piano di comunicazione e visibilità</a:t>
            </a:r>
          </a:p>
          <a:p>
            <a:pPr lvl="1"/>
            <a:r>
              <a:rPr lang="it-IT" dirty="0"/>
              <a:t>Eventi : conferenza </a:t>
            </a:r>
          </a:p>
          <a:p>
            <a:pPr lvl="1"/>
            <a:r>
              <a:rPr lang="it-IT" dirty="0"/>
              <a:t>Sito Web di disseminazione di progetto</a:t>
            </a:r>
          </a:p>
          <a:p>
            <a:pPr lvl="1"/>
            <a:r>
              <a:rPr lang="it-IT" dirty="0"/>
              <a:t>Newsletter e </a:t>
            </a:r>
            <a:r>
              <a:rPr lang="it-IT" dirty="0" err="1"/>
              <a:t>leyman</a:t>
            </a:r>
            <a:r>
              <a:rPr lang="it-IT" dirty="0"/>
              <a:t> report</a:t>
            </a:r>
          </a:p>
          <a:p>
            <a:pPr lvl="1"/>
            <a:r>
              <a:rPr lang="it-IT" dirty="0"/>
              <a:t>Rappresentazione teatrale</a:t>
            </a:r>
          </a:p>
          <a:p>
            <a:r>
              <a:rPr lang="it-IT" dirty="0" err="1"/>
              <a:t>Milestones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Conferenze di progetto e conferenze internazionali</a:t>
            </a:r>
          </a:p>
          <a:p>
            <a:pPr lvl="1"/>
            <a:r>
              <a:rPr lang="it-IT" dirty="0"/>
              <a:t>Rappresentazioni teatrali</a:t>
            </a:r>
          </a:p>
          <a:p>
            <a:r>
              <a:rPr lang="it-IT" dirty="0"/>
              <a:t>Output</a:t>
            </a:r>
          </a:p>
          <a:p>
            <a:pPr lvl="1"/>
            <a:r>
              <a:rPr lang="it-IT" dirty="0" err="1"/>
              <a:t>Proceeding</a:t>
            </a:r>
            <a:r>
              <a:rPr lang="it-IT" dirty="0"/>
              <a:t> delle conferenze internazionali</a:t>
            </a:r>
          </a:p>
          <a:p>
            <a:pPr lvl="1"/>
            <a:r>
              <a:rPr lang="it-IT" dirty="0"/>
              <a:t>Press conferenze ed articoli su quotidiani locali</a:t>
            </a:r>
          </a:p>
          <a:p>
            <a:pPr lvl="1"/>
            <a:r>
              <a:rPr lang="it-IT" dirty="0"/>
              <a:t>Almeno un video per ogni azione pilota</a:t>
            </a:r>
          </a:p>
          <a:p>
            <a:pPr lvl="1"/>
            <a:r>
              <a:rPr lang="it-IT" dirty="0"/>
              <a:t>Materiale promozionale e pubblicitario, articoli </a:t>
            </a:r>
            <a:r>
              <a:rPr lang="it-IT" dirty="0" smtClean="0"/>
              <a:t>newsletter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71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373616" cy="1143000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WP F1</a:t>
            </a:r>
            <a:r>
              <a:rPr lang="it-IT" sz="2800" b="1" dirty="0"/>
              <a:t>. Gestione del </a:t>
            </a:r>
            <a:r>
              <a:rPr lang="it-IT" sz="2800" b="1" dirty="0" smtClean="0"/>
              <a:t>Progetto</a:t>
            </a:r>
            <a:br>
              <a:rPr lang="it-IT" sz="2800" b="1" dirty="0" smtClean="0"/>
            </a:br>
            <a:r>
              <a:rPr lang="it-IT" sz="2800" b="1" dirty="0"/>
              <a:t>WP F2. </a:t>
            </a:r>
            <a:r>
              <a:rPr lang="en-US" sz="2800" b="1" dirty="0"/>
              <a:t>Networking con </a:t>
            </a:r>
            <a:r>
              <a:rPr lang="en-US" sz="2800" b="1" dirty="0" err="1"/>
              <a:t>altiri</a:t>
            </a:r>
            <a:r>
              <a:rPr lang="en-US" sz="2800" b="1" dirty="0"/>
              <a:t> </a:t>
            </a:r>
            <a:r>
              <a:rPr lang="en-US" sz="2800" b="1" dirty="0" err="1" smtClean="0"/>
              <a:t>progetti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WP F3. </a:t>
            </a:r>
            <a:r>
              <a:rPr lang="it-IT" sz="2800" b="1" dirty="0" smtClean="0"/>
              <a:t>Monitoraggio </a:t>
            </a:r>
            <a:r>
              <a:rPr lang="it-IT" sz="2800" b="1" dirty="0"/>
              <a:t>del progetto</a:t>
            </a:r>
            <a:br>
              <a:rPr lang="it-IT" sz="2800" b="1" dirty="0"/>
            </a:br>
            <a:endParaRPr lang="it-IT" sz="2800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5536" y="1844824"/>
            <a:ext cx="843528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274320" indent="-2286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400" b="1" spc="150" baseline="0">
                <a:solidFill>
                  <a:schemeClr val="tx2"/>
                </a:solidFill>
              </a:defRPr>
            </a:lvl1pPr>
            <a:lvl2pPr marL="548640" lvl="1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000" spc="100" baseline="0">
                <a:solidFill>
                  <a:schemeClr val="tx2"/>
                </a:solidFill>
              </a:defRPr>
            </a:lvl2pPr>
            <a:lvl3pPr marL="82296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spc="100" baseline="0">
                <a:solidFill>
                  <a:schemeClr val="tx2"/>
                </a:solidFill>
              </a:defRPr>
            </a:lvl3pPr>
            <a:lvl4pPr marL="1097280" indent="-182880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</a:defRPr>
            </a:lvl4pPr>
            <a:lvl5pPr marL="1280160" indent="-18288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spc="100" baseline="0">
                <a:solidFill>
                  <a:schemeClr val="tx2"/>
                </a:solidFill>
              </a:defRPr>
            </a:lvl5pPr>
            <a:lvl6pPr marL="1554480" indent="-18288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6pPr>
            <a:lvl7pPr marL="1828800" indent="-18288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7pPr>
            <a:lvl8pPr marL="2103120" indent="-182880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8pPr>
            <a:lvl9pPr marL="2377440" indent="-182880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>
                <a:solidFill>
                  <a:schemeClr val="tx2"/>
                </a:solidFill>
              </a:defRPr>
            </a:lvl9pPr>
          </a:lstStyle>
          <a:p>
            <a:r>
              <a:rPr lang="it-IT" sz="2800" dirty="0"/>
              <a:t>Responsabile: </a:t>
            </a:r>
            <a:r>
              <a:rPr lang="it-IT" sz="2800" u="sng" dirty="0"/>
              <a:t>Regione EMR – Agenzia PC</a:t>
            </a:r>
          </a:p>
          <a:p>
            <a:pPr lvl="1"/>
            <a:r>
              <a:rPr lang="it-IT" sz="2400" dirty="0"/>
              <a:t>Project Management organizzativo</a:t>
            </a:r>
          </a:p>
          <a:p>
            <a:pPr lvl="1"/>
            <a:r>
              <a:rPr lang="it-IT" sz="2400" dirty="0"/>
              <a:t>Gestione amministrativa e tecnica del progetto</a:t>
            </a:r>
          </a:p>
          <a:p>
            <a:pPr lvl="1"/>
            <a:r>
              <a:rPr lang="it-IT" sz="2400" dirty="0"/>
              <a:t>Coordinamento e gestione partenariato</a:t>
            </a:r>
          </a:p>
          <a:p>
            <a:pPr lvl="1"/>
            <a:r>
              <a:rPr lang="it-IT" sz="2400" dirty="0"/>
              <a:t>Raccordo con altri progetti EU </a:t>
            </a:r>
          </a:p>
          <a:p>
            <a:pPr lvl="1"/>
            <a:r>
              <a:rPr lang="it-IT" sz="2400" dirty="0"/>
              <a:t>Stimolare dibattito sul progetto e le sue strategie</a:t>
            </a:r>
          </a:p>
          <a:p>
            <a:pPr lvl="1"/>
            <a:r>
              <a:rPr lang="it-IT" sz="2400" dirty="0"/>
              <a:t>Protocollo di monitoraggio e valutazione </a:t>
            </a:r>
          </a:p>
          <a:p>
            <a:pPr lvl="1"/>
            <a:r>
              <a:rPr lang="it-IT" sz="2400" dirty="0" err="1"/>
              <a:t>Advisory</a:t>
            </a:r>
            <a:r>
              <a:rPr lang="it-IT" sz="2400" dirty="0"/>
              <a:t> </a:t>
            </a:r>
            <a:r>
              <a:rPr lang="it-IT" sz="2400" dirty="0" err="1" smtClean="0"/>
              <a:t>board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959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Gantt</a:t>
            </a:r>
            <a:r>
              <a:rPr lang="it-IT" dirty="0" smtClean="0"/>
              <a:t> di Progetto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12"/>
          <a:stretch/>
        </p:blipFill>
        <p:spPr bwMode="auto">
          <a:xfrm>
            <a:off x="173226" y="1700808"/>
            <a:ext cx="864724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0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709120"/>
          </a:xfrm>
        </p:spPr>
        <p:txBody>
          <a:bodyPr>
            <a:normAutofit/>
          </a:bodyPr>
          <a:lstStyle/>
          <a:p>
            <a:r>
              <a:rPr lang="it-IT" sz="2400" dirty="0"/>
              <a:t>Budget totale Regione Marche: </a:t>
            </a:r>
            <a:r>
              <a:rPr lang="it-IT" sz="2400" b="1" dirty="0"/>
              <a:t>€ </a:t>
            </a:r>
            <a:r>
              <a:rPr lang="it-IT" sz="2400" b="1" dirty="0" smtClean="0"/>
              <a:t>380.577,00</a:t>
            </a:r>
          </a:p>
          <a:p>
            <a:pPr lvl="1"/>
            <a:r>
              <a:rPr lang="it-IT" sz="2000" dirty="0" smtClean="0"/>
              <a:t>Finanziamento </a:t>
            </a:r>
            <a:r>
              <a:rPr lang="it-IT" sz="2000" dirty="0"/>
              <a:t>UE </a:t>
            </a:r>
            <a:r>
              <a:rPr lang="it-IT" sz="2000" dirty="0" smtClean="0"/>
              <a:t>Marche</a:t>
            </a:r>
            <a:r>
              <a:rPr lang="it-IT" sz="2000" dirty="0"/>
              <a:t>: </a:t>
            </a:r>
            <a:r>
              <a:rPr lang="it-IT" sz="2000" b="1" dirty="0" smtClean="0"/>
              <a:t>€  171.385 ,00</a:t>
            </a:r>
          </a:p>
          <a:p>
            <a:pPr lvl="1"/>
            <a:r>
              <a:rPr lang="it-IT" sz="2000" dirty="0" smtClean="0"/>
              <a:t>Cofinanziamento regionale: </a:t>
            </a:r>
            <a:r>
              <a:rPr lang="it-IT" sz="2000" dirty="0"/>
              <a:t>€ </a:t>
            </a:r>
            <a:r>
              <a:rPr lang="it-IT" sz="2000" dirty="0" smtClean="0"/>
              <a:t>209.192,00</a:t>
            </a:r>
            <a:endParaRPr lang="it-IT" sz="2000" dirty="0"/>
          </a:p>
          <a:p>
            <a:pPr lvl="2"/>
            <a:r>
              <a:rPr lang="it-IT" sz="1800" dirty="0" err="1" smtClean="0"/>
              <a:t>Inkind</a:t>
            </a:r>
            <a:r>
              <a:rPr lang="it-IT" sz="1800" dirty="0"/>
              <a:t>:</a:t>
            </a:r>
            <a:r>
              <a:rPr lang="it-IT" sz="1800" dirty="0" smtClean="0"/>
              <a:t> costi personale 205.090 </a:t>
            </a:r>
            <a:r>
              <a:rPr lang="it-IT" sz="1800" dirty="0"/>
              <a:t>euro  (stipendi </a:t>
            </a:r>
            <a:r>
              <a:rPr lang="it-IT" sz="1800" dirty="0" smtClean="0"/>
              <a:t>ordinari dei dipendenti)</a:t>
            </a:r>
          </a:p>
          <a:p>
            <a:pPr lvl="2"/>
            <a:r>
              <a:rPr lang="it-IT" sz="1800" dirty="0" smtClean="0"/>
              <a:t>Cash: fondi </a:t>
            </a:r>
            <a:r>
              <a:rPr lang="it-IT" sz="1800" dirty="0"/>
              <a:t>regionali 4.102 euro </a:t>
            </a:r>
            <a:endParaRPr lang="it-IT" sz="1800" dirty="0" smtClean="0"/>
          </a:p>
          <a:p>
            <a:r>
              <a:rPr lang="it-IT" sz="2400" dirty="0" smtClean="0"/>
              <a:t>Unico capitolo di spesa</a:t>
            </a:r>
          </a:p>
          <a:p>
            <a:pPr lvl="1"/>
            <a:r>
              <a:rPr lang="it-IT" sz="2000" dirty="0" smtClean="0"/>
              <a:t> </a:t>
            </a:r>
            <a:r>
              <a:rPr lang="it-IT" sz="2000" dirty="0"/>
              <a:t>n. 20203080    importo </a:t>
            </a:r>
            <a:r>
              <a:rPr lang="it-IT" sz="2000" dirty="0" smtClean="0"/>
              <a:t>171.385,00 </a:t>
            </a:r>
            <a:r>
              <a:rPr lang="it-IT" sz="2000" dirty="0"/>
              <a:t>euro</a:t>
            </a:r>
          </a:p>
          <a:p>
            <a:r>
              <a:rPr lang="it-IT" sz="2400" dirty="0" smtClean="0"/>
              <a:t>Quota impegnata per gara unificata: </a:t>
            </a:r>
            <a:r>
              <a:rPr lang="it-IT" sz="2400" b="1" dirty="0" smtClean="0"/>
              <a:t>70.500,00</a:t>
            </a:r>
            <a:endParaRPr lang="it-IT" sz="2400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Budget Regione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429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91264" cy="4853136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Acronimo: </a:t>
            </a:r>
            <a:r>
              <a:rPr lang="it-IT" sz="3200" dirty="0"/>
              <a:t>PRIMES</a:t>
            </a:r>
            <a:endParaRPr lang="it-IT" sz="2800" dirty="0"/>
          </a:p>
          <a:p>
            <a:r>
              <a:rPr lang="it-IT" sz="2800" b="1" dirty="0"/>
              <a:t>Nome:</a:t>
            </a:r>
            <a:r>
              <a:rPr lang="it-IT" sz="2800" dirty="0"/>
              <a:t> </a:t>
            </a:r>
            <a:r>
              <a:rPr lang="en-US" sz="2800" dirty="0" smtClean="0"/>
              <a:t>Preventing  </a:t>
            </a:r>
            <a:r>
              <a:rPr lang="en-US" sz="2800" dirty="0" err="1"/>
              <a:t>fooding</a:t>
            </a:r>
            <a:r>
              <a:rPr lang="en-US" sz="2800" dirty="0"/>
              <a:t>  Risks by Making resilient </a:t>
            </a:r>
            <a:r>
              <a:rPr lang="en-US" sz="2800" dirty="0" err="1" smtClean="0"/>
              <a:t>communitiES</a:t>
            </a:r>
            <a:endParaRPr lang="en-US" sz="2800" dirty="0" smtClean="0"/>
          </a:p>
          <a:p>
            <a:r>
              <a:rPr lang="it-IT" sz="2800" b="1" dirty="0" smtClean="0"/>
              <a:t>Inizio</a:t>
            </a:r>
            <a:r>
              <a:rPr lang="it-IT" sz="2800" dirty="0"/>
              <a:t>:</a:t>
            </a:r>
            <a:r>
              <a:rPr lang="it-IT" sz="2800" dirty="0" smtClean="0"/>
              <a:t>  01.10.2015 	</a:t>
            </a:r>
            <a:r>
              <a:rPr lang="it-IT" sz="2800" b="1" dirty="0" smtClean="0"/>
              <a:t>Fine</a:t>
            </a:r>
            <a:r>
              <a:rPr lang="it-IT" sz="2800" dirty="0" smtClean="0"/>
              <a:t>: 31.07.2018</a:t>
            </a:r>
          </a:p>
          <a:p>
            <a:r>
              <a:rPr lang="it-IT" sz="2800" b="1" dirty="0" smtClean="0"/>
              <a:t>Budget Progetto</a:t>
            </a:r>
            <a:r>
              <a:rPr lang="it-IT" sz="2800" dirty="0" smtClean="0"/>
              <a:t>: € 2.366.767</a:t>
            </a:r>
            <a:endParaRPr lang="it-IT" sz="2800" dirty="0"/>
          </a:p>
          <a:p>
            <a:r>
              <a:rPr lang="it-IT" sz="2800" b="1" dirty="0"/>
              <a:t>Finanziamento UE</a:t>
            </a:r>
            <a:r>
              <a:rPr lang="it-IT" sz="2800" dirty="0"/>
              <a:t>: € </a:t>
            </a:r>
            <a:r>
              <a:rPr lang="it-IT" sz="2800" dirty="0" smtClean="0"/>
              <a:t>1.085.761 (45,87%)</a:t>
            </a:r>
            <a:endParaRPr lang="it-IT" sz="2800" dirty="0"/>
          </a:p>
          <a:p>
            <a:endParaRPr lang="it-IT" sz="3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Progetto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837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9132"/>
            <a:ext cx="8709491" cy="577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8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Beneficiario Principale </a:t>
            </a:r>
            <a:r>
              <a:rPr lang="it-IT" sz="2800" dirty="0"/>
              <a:t>(Leader): </a:t>
            </a:r>
            <a:endParaRPr lang="it-IT" sz="2800" dirty="0" smtClean="0"/>
          </a:p>
          <a:p>
            <a:pPr lvl="1"/>
            <a:r>
              <a:rPr lang="it-IT" sz="2400" dirty="0" smtClean="0"/>
              <a:t>Agenzia </a:t>
            </a:r>
            <a:r>
              <a:rPr lang="it-IT" sz="2400" dirty="0"/>
              <a:t>Regionale Protezione Civile - Regione EMR </a:t>
            </a:r>
          </a:p>
          <a:p>
            <a:r>
              <a:rPr lang="it-IT" sz="2800" b="1" dirty="0" smtClean="0"/>
              <a:t>Partner: </a:t>
            </a:r>
            <a:endParaRPr lang="it-IT" sz="2800" dirty="0"/>
          </a:p>
          <a:p>
            <a:pPr lvl="1"/>
            <a:r>
              <a:rPr lang="it-IT" sz="2400" dirty="0"/>
              <a:t>ARPA EMR</a:t>
            </a:r>
          </a:p>
          <a:p>
            <a:pPr lvl="1"/>
            <a:r>
              <a:rPr lang="it-IT" sz="2400" dirty="0"/>
              <a:t>Direzione generale ambiente e difesa del suolo  Regione EMR</a:t>
            </a:r>
          </a:p>
          <a:p>
            <a:pPr lvl="1"/>
            <a:r>
              <a:rPr lang="it-IT" sz="2400" dirty="0"/>
              <a:t>Regione Abruzzo</a:t>
            </a:r>
          </a:p>
          <a:p>
            <a:pPr lvl="1"/>
            <a:r>
              <a:rPr lang="it-IT" sz="2400" dirty="0"/>
              <a:t>Regione Marche   (RM)</a:t>
            </a:r>
          </a:p>
          <a:p>
            <a:pPr lvl="1"/>
            <a:r>
              <a:rPr lang="it-IT" sz="2400" dirty="0" smtClean="0"/>
              <a:t>Università Politecnica delle Marche</a:t>
            </a:r>
            <a:endParaRPr lang="it-IT" sz="2400" dirty="0"/>
          </a:p>
          <a:p>
            <a:endParaRPr lang="it-IT" sz="28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Partenariato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781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16832"/>
            <a:ext cx="8435280" cy="4608512"/>
          </a:xfrm>
        </p:spPr>
        <p:txBody>
          <a:bodyPr>
            <a:noAutofit/>
          </a:bodyPr>
          <a:lstStyle/>
          <a:p>
            <a:r>
              <a:rPr lang="it-IT" sz="2400" dirty="0"/>
              <a:t>n</a:t>
            </a:r>
            <a:r>
              <a:rPr lang="it-IT" sz="2400" dirty="0" smtClean="0"/>
              <a:t>° 2 esercitazioni </a:t>
            </a:r>
          </a:p>
          <a:p>
            <a:pPr lvl="1"/>
            <a:r>
              <a:rPr lang="it-IT" sz="2200" dirty="0" smtClean="0"/>
              <a:t>con volontari, scuole e popolazione</a:t>
            </a:r>
          </a:p>
          <a:p>
            <a:r>
              <a:rPr lang="it-IT" sz="2400" dirty="0"/>
              <a:t>o</a:t>
            </a:r>
            <a:r>
              <a:rPr lang="it-IT" sz="2400" dirty="0" smtClean="0"/>
              <a:t>pportunità di testare l' integrazione </a:t>
            </a:r>
          </a:p>
          <a:p>
            <a:pPr lvl="1"/>
            <a:r>
              <a:rPr lang="it-IT" sz="2200" dirty="0" smtClean="0"/>
              <a:t>in particolare delle procedure e dei  sistemi di allerta</a:t>
            </a:r>
          </a:p>
          <a:p>
            <a:r>
              <a:rPr lang="it-IT" sz="2400" dirty="0" smtClean="0"/>
              <a:t>testare un nuovo approccio alla pianificazione</a:t>
            </a:r>
          </a:p>
          <a:p>
            <a:pPr lvl="1"/>
            <a:r>
              <a:rPr lang="it-IT" sz="2200" dirty="0" smtClean="0"/>
              <a:t> approccio partecipato con formazione e resilienza</a:t>
            </a:r>
          </a:p>
          <a:p>
            <a:r>
              <a:rPr lang="it-IT" sz="2400" dirty="0" smtClean="0"/>
              <a:t>opportunità di aggiornare piani di protezione civile</a:t>
            </a:r>
          </a:p>
          <a:p>
            <a:r>
              <a:rPr lang="it-IT" sz="2400" dirty="0" smtClean="0"/>
              <a:t>sviluppo di applicazioni software di supporto </a:t>
            </a:r>
          </a:p>
          <a:p>
            <a:pPr lvl="1"/>
            <a:r>
              <a:rPr lang="it-IT" sz="2200" dirty="0" smtClean="0"/>
              <a:t>per migliore relazione cittadini e parti del nuovo sito Web</a:t>
            </a:r>
          </a:p>
          <a:p>
            <a:r>
              <a:rPr lang="it-IT" sz="2400" dirty="0" smtClean="0"/>
              <a:t>report </a:t>
            </a:r>
            <a:r>
              <a:rPr lang="it-IT" sz="2400" dirty="0" smtClean="0"/>
              <a:t>e studi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Opportunità per il sistema?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925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0999" y="1973920"/>
            <a:ext cx="8407893" cy="4407408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dirty="0" smtClean="0"/>
              <a:t>Realizzare </a:t>
            </a:r>
            <a:r>
              <a:rPr lang="it-IT" sz="4000" dirty="0"/>
              <a:t>una strategia di adattamento ai cambiamenti climatici condivisa tra 3 </a:t>
            </a:r>
            <a:r>
              <a:rPr lang="it-IT" sz="4000" dirty="0" smtClean="0"/>
              <a:t>regioni: Marche, Emilia-Romagna ed Abruzzo</a:t>
            </a:r>
            <a:endParaRPr lang="it-IT" sz="4000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Obiettivo Principale PRIMES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003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60240"/>
            <a:ext cx="8579296" cy="478112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t-IT" dirty="0"/>
              <a:t>Omogeneizzare le procedure di gestione e prevenzione delle </a:t>
            </a:r>
            <a:r>
              <a:rPr lang="it-IT" dirty="0" smtClean="0"/>
              <a:t>alluvioni tra le regioni coinvolte 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Costruire uno strumento </a:t>
            </a:r>
            <a:r>
              <a:rPr lang="it-IT" dirty="0" smtClean="0"/>
              <a:t>ICT per </a:t>
            </a:r>
            <a:r>
              <a:rPr lang="it-IT" dirty="0"/>
              <a:t>raccogliere e organizzare le informazioni per promuovere  e attivare azioni “volontarie” di prevenzione al rischio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Stimolare le </a:t>
            </a:r>
            <a:r>
              <a:rPr lang="it-IT" dirty="0"/>
              <a:t>comunità  verso un approccio attivo nella gestione delle emergenze realizzando dei </a:t>
            </a:r>
            <a:r>
              <a:rPr lang="it-IT" dirty="0" smtClean="0"/>
              <a:t> piani </a:t>
            </a:r>
            <a:r>
              <a:rPr lang="it-IT" dirty="0"/>
              <a:t>di adattamento al cambiamento climatico </a:t>
            </a:r>
            <a:r>
              <a:rPr lang="it-IT" b="1" i="1" dirty="0"/>
              <a:t>Local </a:t>
            </a:r>
            <a:r>
              <a:rPr lang="it-IT" b="1" i="1" dirty="0" err="1"/>
              <a:t>Civic</a:t>
            </a:r>
            <a:r>
              <a:rPr lang="it-IT" b="1" i="1" dirty="0"/>
              <a:t> </a:t>
            </a:r>
            <a:r>
              <a:rPr lang="it-IT" b="1" i="1" dirty="0" err="1"/>
              <a:t>Adapt</a:t>
            </a:r>
            <a:r>
              <a:rPr lang="it-IT" b="1" i="1" dirty="0"/>
              <a:t>-Action </a:t>
            </a:r>
            <a:r>
              <a:rPr lang="it-IT" b="1" i="1" dirty="0" err="1"/>
              <a:t>Plans</a:t>
            </a:r>
            <a:endParaRPr lang="it-IT" b="1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Aumentare la resilienza al cambiamento climatico ed all'impatto dei rischi attraverso azioni di diffusione </a:t>
            </a:r>
            <a:r>
              <a:rPr lang="it-IT" dirty="0"/>
              <a:t>della conoscenza e </a:t>
            </a:r>
            <a:r>
              <a:rPr lang="it-IT" dirty="0" smtClean="0"/>
              <a:t>collaborazione partecipativa popolazione-enti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Sotto-obiettivi PRIMES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51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A1</a:t>
            </a:r>
            <a:r>
              <a:rPr lang="it-IT" b="1" dirty="0"/>
              <a:t>. </a:t>
            </a:r>
            <a:r>
              <a:rPr lang="it-IT" dirty="0"/>
              <a:t>Realizzazione </a:t>
            </a:r>
            <a:r>
              <a:rPr lang="it-IT" dirty="0" smtClean="0"/>
              <a:t>scenari </a:t>
            </a:r>
            <a:r>
              <a:rPr lang="it-IT" dirty="0"/>
              <a:t>di cambiamento climatico </a:t>
            </a:r>
            <a:endParaRPr lang="it-IT" dirty="0" smtClean="0"/>
          </a:p>
          <a:p>
            <a:pPr marL="0" lvl="0" indent="0">
              <a:lnSpc>
                <a:spcPct val="160000"/>
              </a:lnSpc>
              <a:buNone/>
            </a:pPr>
            <a:r>
              <a:rPr lang="it-IT" b="1" dirty="0"/>
              <a:t>C1. </a:t>
            </a:r>
            <a:r>
              <a:rPr lang="it-IT" dirty="0"/>
              <a:t>I</a:t>
            </a:r>
            <a:r>
              <a:rPr lang="it-IT" dirty="0" smtClean="0"/>
              <a:t>ntegrazione </a:t>
            </a:r>
            <a:r>
              <a:rPr lang="it-IT" dirty="0"/>
              <a:t>dei sistemi di </a:t>
            </a:r>
            <a:r>
              <a:rPr lang="it-IT" dirty="0" smtClean="0"/>
              <a:t>allertamento</a:t>
            </a:r>
            <a:endParaRPr lang="it-IT" dirty="0"/>
          </a:p>
          <a:p>
            <a:pPr marL="0" lvl="0" indent="0">
              <a:lnSpc>
                <a:spcPct val="160000"/>
              </a:lnSpc>
              <a:buNone/>
            </a:pPr>
            <a:r>
              <a:rPr lang="it-IT" b="1" dirty="0"/>
              <a:t>C2. </a:t>
            </a:r>
            <a:r>
              <a:rPr lang="it-IT" dirty="0"/>
              <a:t>Implementazione </a:t>
            </a:r>
            <a:r>
              <a:rPr lang="it-IT" dirty="0" smtClean="0"/>
              <a:t>strumento TOOL </a:t>
            </a:r>
            <a:r>
              <a:rPr lang="it-IT" dirty="0"/>
              <a:t>KIT e </a:t>
            </a:r>
            <a:r>
              <a:rPr lang="it-IT" dirty="0" smtClean="0"/>
              <a:t>Web </a:t>
            </a:r>
            <a:r>
              <a:rPr lang="it-IT" dirty="0"/>
              <a:t>PORTAL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t-IT" b="1" dirty="0"/>
              <a:t>C3. </a:t>
            </a:r>
            <a:r>
              <a:rPr lang="it-IT" dirty="0"/>
              <a:t>Realizzazione di piani locali </a:t>
            </a:r>
            <a:r>
              <a:rPr lang="it-IT" dirty="0" smtClean="0"/>
              <a:t>partecipati di </a:t>
            </a:r>
            <a:r>
              <a:rPr lang="it-IT" dirty="0"/>
              <a:t>adattamento </a:t>
            </a:r>
            <a:endParaRPr lang="it-IT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D1</a:t>
            </a:r>
            <a:r>
              <a:rPr lang="it-IT" b="1" dirty="0"/>
              <a:t>. </a:t>
            </a:r>
            <a:r>
              <a:rPr lang="it-IT" dirty="0"/>
              <a:t>Valutazione </a:t>
            </a:r>
            <a:r>
              <a:rPr lang="it-IT" dirty="0" smtClean="0"/>
              <a:t>percezione rischio </a:t>
            </a:r>
            <a:r>
              <a:rPr lang="it-IT" dirty="0"/>
              <a:t>e analisi </a:t>
            </a:r>
            <a:r>
              <a:rPr lang="it-IT" dirty="0" smtClean="0"/>
              <a:t>resilienza 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it-IT" b="1" dirty="0" smtClean="0"/>
              <a:t>D2</a:t>
            </a:r>
            <a:r>
              <a:rPr lang="it-IT" b="1" dirty="0"/>
              <a:t>. </a:t>
            </a:r>
            <a:r>
              <a:rPr lang="it-IT" dirty="0"/>
              <a:t>Analisi </a:t>
            </a:r>
            <a:r>
              <a:rPr lang="it-IT" dirty="0" smtClean="0"/>
              <a:t>impatti </a:t>
            </a:r>
            <a:r>
              <a:rPr lang="it-IT" dirty="0"/>
              <a:t>sull’economia locale e sull’ambiente</a:t>
            </a:r>
          </a:p>
          <a:p>
            <a:pPr marL="0" lvl="0" indent="0">
              <a:lnSpc>
                <a:spcPct val="160000"/>
              </a:lnSpc>
              <a:buNone/>
            </a:pPr>
            <a:r>
              <a:rPr lang="it-IT" b="1" dirty="0"/>
              <a:t>E1. </a:t>
            </a:r>
            <a:r>
              <a:rPr lang="it-IT" dirty="0"/>
              <a:t>Di</a:t>
            </a:r>
            <a:r>
              <a:rPr lang="it-IT" dirty="0" smtClean="0"/>
              <a:t>sseminazione </a:t>
            </a:r>
            <a:r>
              <a:rPr lang="it-IT" dirty="0"/>
              <a:t>dei risultati del </a:t>
            </a:r>
            <a:r>
              <a:rPr lang="it-IT" dirty="0" smtClean="0"/>
              <a:t>progetto</a:t>
            </a:r>
          </a:p>
          <a:p>
            <a:pPr marL="0" lvl="0" indent="0">
              <a:lnSpc>
                <a:spcPct val="160000"/>
              </a:lnSpc>
              <a:buNone/>
            </a:pPr>
            <a:r>
              <a:rPr lang="it-IT" b="1" dirty="0" smtClean="0"/>
              <a:t>F1. F2. F3 </a:t>
            </a:r>
            <a:r>
              <a:rPr lang="it-IT" dirty="0" smtClean="0"/>
              <a:t>Gestione del Progetto, Networking e Monitoraggio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Work Package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750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192" y="1888232"/>
            <a:ext cx="8435280" cy="5141168"/>
          </a:xfrm>
        </p:spPr>
        <p:txBody>
          <a:bodyPr>
            <a:normAutofit fontScale="62500" lnSpcReduction="20000"/>
          </a:bodyPr>
          <a:lstStyle/>
          <a:p>
            <a:r>
              <a:rPr lang="it-IT" sz="3800" b="1" dirty="0"/>
              <a:t>Responsabile </a:t>
            </a:r>
            <a:r>
              <a:rPr lang="it-IT" sz="3800" b="1" u="sng" dirty="0"/>
              <a:t>ARPA </a:t>
            </a:r>
            <a:r>
              <a:rPr lang="it-IT" sz="3800" b="1" u="sng" dirty="0" smtClean="0"/>
              <a:t>EMR</a:t>
            </a:r>
          </a:p>
          <a:p>
            <a:pPr marL="0" indent="0">
              <a:buNone/>
            </a:pPr>
            <a:endParaRPr lang="it-IT" sz="3800" b="1" u="sng" dirty="0"/>
          </a:p>
          <a:p>
            <a:pPr lvl="1"/>
            <a:r>
              <a:rPr lang="it-IT" sz="3800" dirty="0"/>
              <a:t>Realizzazione di   scenari di cambiamento climatico  con modellistica meteo, idrologica, idraulica,  di erosione costiera e </a:t>
            </a:r>
            <a:r>
              <a:rPr lang="it-IT" sz="3800" dirty="0" smtClean="0"/>
              <a:t>mareggiate</a:t>
            </a:r>
          </a:p>
          <a:p>
            <a:pPr lvl="1"/>
            <a:r>
              <a:rPr lang="it-IT" sz="3800" dirty="0" err="1" smtClean="0"/>
              <a:t>Downscaling</a:t>
            </a:r>
            <a:r>
              <a:rPr lang="it-IT" sz="3800" dirty="0" smtClean="0"/>
              <a:t> modelli </a:t>
            </a:r>
          </a:p>
          <a:p>
            <a:pPr lvl="1"/>
            <a:r>
              <a:rPr lang="it-IT" sz="3800" dirty="0"/>
              <a:t>P</a:t>
            </a:r>
            <a:r>
              <a:rPr lang="it-IT" sz="3800" dirty="0" smtClean="0"/>
              <a:t>revisioni </a:t>
            </a:r>
            <a:r>
              <a:rPr lang="it-IT" sz="3800" dirty="0"/>
              <a:t>probabilistiche stagionali “locali” e scenari di cambiamento climatico.  </a:t>
            </a:r>
            <a:endParaRPr lang="it-IT" sz="3800" dirty="0" smtClean="0"/>
          </a:p>
          <a:p>
            <a:pPr lvl="1"/>
            <a:r>
              <a:rPr lang="it-IT" sz="3800" dirty="0" smtClean="0"/>
              <a:t>Omogeneizzazione </a:t>
            </a:r>
            <a:r>
              <a:rPr lang="it-IT" sz="3800" dirty="0"/>
              <a:t>di dati e </a:t>
            </a:r>
            <a:r>
              <a:rPr lang="it-IT" sz="3800" dirty="0" smtClean="0"/>
              <a:t>modelli </a:t>
            </a:r>
            <a:r>
              <a:rPr lang="it-IT" sz="3800" dirty="0"/>
              <a:t>per le 3 regioni </a:t>
            </a:r>
            <a:endParaRPr lang="it-IT" sz="3800" dirty="0" smtClean="0"/>
          </a:p>
          <a:p>
            <a:pPr lvl="1"/>
            <a:r>
              <a:rPr lang="it-IT" sz="3800" dirty="0" smtClean="0"/>
              <a:t>Implementazione </a:t>
            </a:r>
            <a:r>
              <a:rPr lang="it-IT" sz="3800" dirty="0"/>
              <a:t>di modelli idrologici - idraulici in bacini pilota. </a:t>
            </a:r>
            <a:endParaRPr lang="it-IT" sz="3800" dirty="0" smtClean="0"/>
          </a:p>
          <a:p>
            <a:pPr lvl="1"/>
            <a:r>
              <a:rPr lang="it-IT" sz="3800" dirty="0" smtClean="0"/>
              <a:t>Migliorare </a:t>
            </a:r>
            <a:r>
              <a:rPr lang="it-IT" sz="3800" dirty="0"/>
              <a:t>e/o dotarsi di un sistema di allertamento  per rischio </a:t>
            </a:r>
            <a:r>
              <a:rPr lang="it-IT" sz="3800" dirty="0" smtClean="0"/>
              <a:t>mareggiate</a:t>
            </a:r>
          </a:p>
          <a:p>
            <a:endParaRPr lang="it-IT" sz="4200" dirty="0"/>
          </a:p>
          <a:p>
            <a:pPr lvl="1"/>
            <a:endParaRPr lang="it-IT" dirty="0" smtClean="0"/>
          </a:p>
          <a:p>
            <a:endParaRPr lang="it-IT" dirty="0" smtClean="0"/>
          </a:p>
          <a:p>
            <a:pPr lvl="1"/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3200" b="1" dirty="0" smtClean="0"/>
              <a:t>WP A1: </a:t>
            </a:r>
            <a:r>
              <a:rPr lang="it-IT" sz="3200" b="1" dirty="0"/>
              <a:t>Realizzazione </a:t>
            </a:r>
            <a:r>
              <a:rPr lang="it-IT" sz="3200" b="1" dirty="0" smtClean="0"/>
              <a:t>scenari </a:t>
            </a:r>
            <a:r>
              <a:rPr lang="it-IT" sz="3200" b="1" dirty="0"/>
              <a:t>di cambiamento climatico </a:t>
            </a:r>
          </a:p>
        </p:txBody>
      </p:sp>
    </p:spTree>
    <p:extLst>
      <p:ext uri="{BB962C8B-B14F-4D97-AF65-F5344CB8AC3E}">
        <p14:creationId xmlns:p14="http://schemas.microsoft.com/office/powerpoint/2010/main" val="10718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err="1"/>
              <a:t>Milestones</a:t>
            </a:r>
            <a:r>
              <a:rPr lang="it-IT" sz="2800" b="1" dirty="0"/>
              <a:t> </a:t>
            </a:r>
          </a:p>
          <a:p>
            <a:pPr lvl="1"/>
            <a:r>
              <a:rPr lang="it-IT" sz="2400" dirty="0"/>
              <a:t>3 meeting ogni 3-4 mesi</a:t>
            </a:r>
          </a:p>
          <a:p>
            <a:r>
              <a:rPr lang="it-IT" sz="2800" b="1" dirty="0"/>
              <a:t>Output</a:t>
            </a:r>
          </a:p>
          <a:p>
            <a:pPr lvl="1"/>
            <a:r>
              <a:rPr lang="it-IT" sz="2400" dirty="0"/>
              <a:t>Data set omogeneo entro 6 mesi</a:t>
            </a:r>
          </a:p>
          <a:p>
            <a:pPr lvl="1"/>
            <a:r>
              <a:rPr lang="it-IT" sz="2400" dirty="0"/>
              <a:t>Strumento di </a:t>
            </a:r>
            <a:r>
              <a:rPr lang="it-IT" sz="2400" dirty="0" err="1"/>
              <a:t>downscaling</a:t>
            </a:r>
            <a:r>
              <a:rPr lang="it-IT" sz="2400" dirty="0"/>
              <a:t> statistico entro 6 </a:t>
            </a:r>
            <a:r>
              <a:rPr lang="it-IT" sz="2400" dirty="0" smtClean="0"/>
              <a:t>mesi</a:t>
            </a:r>
          </a:p>
          <a:p>
            <a:pPr lvl="1"/>
            <a:r>
              <a:rPr lang="it-IT" sz="2400" dirty="0" smtClean="0"/>
              <a:t>N. 2 report su clima ed impatto dei cambiamenti</a:t>
            </a:r>
            <a:endParaRPr lang="it-IT" sz="2400" dirty="0"/>
          </a:p>
          <a:p>
            <a:r>
              <a:rPr lang="it-IT" sz="2800" b="1" dirty="0"/>
              <a:t>Persone</a:t>
            </a:r>
          </a:p>
          <a:p>
            <a:pPr lvl="1"/>
            <a:r>
              <a:rPr lang="it-IT" sz="2400" dirty="0" smtClean="0"/>
              <a:t> </a:t>
            </a:r>
            <a:r>
              <a:rPr lang="it-IT" sz="2400" b="1" dirty="0" smtClean="0">
                <a:solidFill>
                  <a:schemeClr val="accent3">
                    <a:lumMod val="75000"/>
                  </a:schemeClr>
                </a:solidFill>
              </a:rPr>
              <a:t>Sofia</a:t>
            </a:r>
            <a:r>
              <a:rPr lang="it-IT" sz="2400" dirty="0" smtClean="0"/>
              <a:t>, Lazzeri, Iocca, Sini, Tedeschini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WP A1: Realizzazione scenari di cambiamento climatico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4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iglia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</TotalTime>
  <Words>1064</Words>
  <Application>Microsoft Office PowerPoint</Application>
  <PresentationFormat>Presentazione su schermo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Griglia</vt:lpstr>
      <vt:lpstr>PROGETTO Primes</vt:lpstr>
      <vt:lpstr>Il Progetto</vt:lpstr>
      <vt:lpstr>Il Partenariato</vt:lpstr>
      <vt:lpstr>Opportunità per il sistema?</vt:lpstr>
      <vt:lpstr>Obiettivo Principale PRIMES</vt:lpstr>
      <vt:lpstr>Sotto-obiettivi PRIMES</vt:lpstr>
      <vt:lpstr>Work Package</vt:lpstr>
      <vt:lpstr>WP A1: Realizzazione scenari di cambiamento climatico </vt:lpstr>
      <vt:lpstr>WP A1: Realizzazione scenari di cambiamento climatico </vt:lpstr>
      <vt:lpstr>WP C1. Integrazione dei sistemi di allertamento</vt:lpstr>
      <vt:lpstr>WP C2. Strumento TOOL KIT e Web PORTAL</vt:lpstr>
      <vt:lpstr>WP C3. WP Piani locali di adattamento </vt:lpstr>
      <vt:lpstr>WP C3. WP Piani locali di adattamento </vt:lpstr>
      <vt:lpstr>WP D1 Percezione rischio e analisi resilienza  </vt:lpstr>
      <vt:lpstr>WP D2 Impatti sull’economia e sull’ambiente </vt:lpstr>
      <vt:lpstr>WP E1. Disseminazione dei risultati del progetto </vt:lpstr>
      <vt:lpstr>WP F1. Gestione del Progetto WP F2. Networking con altiri progetti WP F3. Monitoraggio del progetto </vt:lpstr>
      <vt:lpstr>Gantt di Progetto</vt:lpstr>
      <vt:lpstr>Budget Regione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Abeti</dc:creator>
  <cp:lastModifiedBy>Luca Abeti</cp:lastModifiedBy>
  <cp:revision>35</cp:revision>
  <cp:lastPrinted>2016-01-28T12:05:58Z</cp:lastPrinted>
  <dcterms:created xsi:type="dcterms:W3CDTF">2016-01-16T14:59:07Z</dcterms:created>
  <dcterms:modified xsi:type="dcterms:W3CDTF">2016-01-30T10:16:58Z</dcterms:modified>
</cp:coreProperties>
</file>